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6"/>
  </p:notesMasterIdLst>
  <p:handoutMasterIdLst>
    <p:handoutMasterId r:id="rId17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182" autoAdjust="0"/>
  </p:normalViewPr>
  <p:slideViewPr>
    <p:cSldViewPr showGuides="1">
      <p:cViewPr>
        <p:scale>
          <a:sx n="70" d="100"/>
          <a:sy n="70" d="100"/>
        </p:scale>
        <p:origin x="-72" y="-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8/25/2013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8/25/2013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8/25/2013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8/25/2013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8/25/2013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8/25/2013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8/25/2013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8/25/2013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wm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Take notes on these terms – then save with your Article of the Week Packets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533401"/>
            <a:ext cx="7008574" cy="3276599"/>
          </a:xfrm>
        </p:spPr>
        <p:txBody>
          <a:bodyPr>
            <a:normAutofit/>
          </a:bodyPr>
          <a:lstStyle/>
          <a:p>
            <a:r>
              <a:rPr lang="en-US" dirty="0" smtClean="0"/>
              <a:t>Reading and Responding Academic 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a</a:t>
            </a:r>
            <a:r>
              <a:rPr lang="en-US" sz="3200" dirty="0" smtClean="0"/>
              <a:t> brief statement of the most important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information in a piece of writing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9.  summary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Jenn\AppData\Local\Microsoft\Windows\Temporary Internet Files\Content.IE5\BGMERC7E\MC9002808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457200"/>
            <a:ext cx="1637168" cy="22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Jenn\AppData\Local\Microsoft\Windows\Temporary Internet Files\Content.IE5\V8446EJ3\MP90038521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657600"/>
            <a:ext cx="307238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ü"/>
            </a:pP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Those people you are trying to reach with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your writing/speaking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10.  audience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MS900074687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14012" y="457200"/>
            <a:ext cx="609600" cy="609600"/>
          </a:xfrm>
          <a:prstGeom prst="rect">
            <a:avLst/>
          </a:prstGeom>
        </p:spPr>
      </p:pic>
      <p:pic>
        <p:nvPicPr>
          <p:cNvPr id="10243" name="Picture 3" descr="C:\Users\Jenn\AppData\Local\Microsoft\Windows\Temporary Internet Files\Content.IE5\ES02E5C8\MM90017402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454151"/>
            <a:ext cx="2281584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Jenn\AppData\Local\Microsoft\Windows\Temporary Internet Files\Content.IE5\BGMERC7E\MC90004510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4" y="3846342"/>
            <a:ext cx="4571998" cy="258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8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dirty="0"/>
              <a:t>forms of expository prose </a:t>
            </a:r>
            <a:r>
              <a:rPr lang="en-US" sz="3200" dirty="0" smtClean="0"/>
              <a:t>used </a:t>
            </a:r>
            <a:r>
              <a:rPr lang="en-US" sz="3200" dirty="0"/>
              <a:t>to convey a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body </a:t>
            </a:r>
            <a:r>
              <a:rPr lang="en-US" sz="3200" dirty="0"/>
              <a:t>of </a:t>
            </a:r>
            <a:r>
              <a:rPr lang="en-US" sz="3200" dirty="0" smtClean="0"/>
              <a:t>information </a:t>
            </a:r>
            <a:r>
              <a:rPr lang="en-US" sz="3200" dirty="0"/>
              <a:t>about a particular </a:t>
            </a:r>
            <a:r>
              <a:rPr lang="en-US" sz="3200" dirty="0" smtClean="0"/>
              <a:t>subject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11.  genre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Jenn\AppData\Local\Microsoft\Windows\Temporary Internet Files\Content.IE5\V8446EJ3\MC9000488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4355592"/>
            <a:ext cx="18333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enn\AppData\Local\Microsoft\Windows\Temporary Internet Files\Content.IE5\BGMERC7E\MC9003657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887425"/>
            <a:ext cx="1757477" cy="169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enn\AppData\Local\Microsoft\Windows\Temporary Internet Files\Content.IE5\ES02E5C8\MC9000564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32" y="4953000"/>
            <a:ext cx="1783080" cy="14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Jenn\AppData\Local\Microsoft\Windows\Temporary Internet Files\Content.IE5\V8446EJ3\MC9003606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28" y="1385316"/>
            <a:ext cx="1820570" cy="130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1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enn\AppData\Local\Microsoft\Windows\Temporary Internet Files\Content.IE5\V8446EJ3\MC9004414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838200"/>
            <a:ext cx="493776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7309" y="1219200"/>
            <a:ext cx="10157354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      T.A.G.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C00000"/>
                </a:solidFill>
              </a:rPr>
              <a:t>T</a:t>
            </a:r>
            <a:r>
              <a:rPr lang="en-US" sz="3600" dirty="0" smtClean="0"/>
              <a:t>opic (or </a:t>
            </a:r>
            <a:r>
              <a:rPr lang="en-US" sz="3600" b="1" dirty="0" smtClean="0">
                <a:solidFill>
                  <a:srgbClr val="C00000"/>
                </a:solidFill>
              </a:rPr>
              <a:t>T</a:t>
            </a:r>
            <a:r>
              <a:rPr lang="en-US" sz="3600" dirty="0" smtClean="0"/>
              <a:t>itle)</a:t>
            </a:r>
          </a:p>
          <a:p>
            <a:pPr marL="0" indent="0">
              <a:buNone/>
            </a:pPr>
            <a:r>
              <a:rPr lang="en-US" sz="3600" dirty="0" smtClean="0"/>
              <a:t>                                                          </a:t>
            </a:r>
            <a:r>
              <a:rPr lang="en-US" sz="1700" dirty="0" smtClean="0"/>
              <a:t>Don’t forget</a:t>
            </a:r>
            <a:endParaRPr lang="en-US" sz="1700" dirty="0"/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C00000"/>
                </a:solidFill>
              </a:rPr>
              <a:t>A</a:t>
            </a:r>
            <a:r>
              <a:rPr lang="en-US" sz="3600" dirty="0" smtClean="0"/>
              <a:t>udience                                       </a:t>
            </a:r>
            <a:r>
              <a:rPr lang="en-US" sz="1700" dirty="0" smtClean="0"/>
              <a:t>your </a:t>
            </a:r>
            <a:r>
              <a:rPr lang="en-US" sz="1700" b="1" dirty="0" smtClean="0">
                <a:solidFill>
                  <a:srgbClr val="FFCC00"/>
                </a:solidFill>
              </a:rPr>
              <a:t>T.A.G.</a:t>
            </a:r>
          </a:p>
          <a:p>
            <a:pPr marL="0" indent="0">
              <a:buNone/>
            </a:pPr>
            <a:endParaRPr lang="en-US" sz="3600" dirty="0"/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C00000"/>
                </a:solidFill>
              </a:rPr>
              <a:t>G</a:t>
            </a:r>
            <a:r>
              <a:rPr lang="en-US" sz="3600" dirty="0" smtClean="0"/>
              <a:t>enre</a:t>
            </a:r>
          </a:p>
          <a:p>
            <a:pPr marL="0" indent="0" algn="ctr">
              <a:buNone/>
            </a:pPr>
            <a:r>
              <a:rPr lang="en-US" sz="3600" dirty="0" smtClean="0"/>
              <a:t>(</a:t>
            </a:r>
            <a:r>
              <a:rPr lang="en-US" sz="3900" b="1" dirty="0" smtClean="0">
                <a:solidFill>
                  <a:srgbClr val="C00000"/>
                </a:solidFill>
              </a:rPr>
              <a:t>T.A.G.</a:t>
            </a:r>
            <a:r>
              <a:rPr lang="en-US" sz="3900" b="1" dirty="0" smtClean="0">
                <a:solidFill>
                  <a:srgbClr val="C00000"/>
                </a:solidFill>
                <a:latin typeface="Lucida Calligraphy" pitchFamily="66" charset="0"/>
              </a:rPr>
              <a:t> </a:t>
            </a:r>
            <a:r>
              <a:rPr lang="en-US" sz="3600" dirty="0" smtClean="0">
                <a:latin typeface="Lucida Calligraphy" pitchFamily="66" charset="0"/>
              </a:rPr>
              <a:t>your sources… </a:t>
            </a:r>
          </a:p>
          <a:p>
            <a:pPr marL="0" indent="0" algn="ctr">
              <a:buNone/>
            </a:pPr>
            <a:r>
              <a:rPr lang="en-US" sz="3600" dirty="0" smtClean="0">
                <a:latin typeface="Lucida Calligraphy" pitchFamily="66" charset="0"/>
              </a:rPr>
              <a:t>when writing in response to text</a:t>
            </a:r>
            <a:r>
              <a:rPr lang="en-US" sz="36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12.  T.A.G.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0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295400"/>
            <a:ext cx="10157354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smtClean="0"/>
              <a:t>When you close read, you observe facts and details about the text.</a:t>
            </a:r>
          </a:p>
          <a:p>
            <a:pPr marL="0" indent="0">
              <a:buNone/>
            </a:pP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n-US" dirty="0"/>
              <a:t> focus on a particular passage, or on the text as a </a:t>
            </a:r>
            <a:r>
              <a:rPr lang="en-US" dirty="0" smtClean="0"/>
              <a:t>whole</a:t>
            </a:r>
          </a:p>
          <a:p>
            <a:pPr marL="426645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 aim </a:t>
            </a:r>
            <a:r>
              <a:rPr lang="en-US" dirty="0"/>
              <a:t>may be to notice all striking features of the text</a:t>
            </a:r>
            <a:r>
              <a:rPr lang="en-US" dirty="0" smtClean="0"/>
              <a:t>, or…</a:t>
            </a:r>
          </a:p>
          <a:p>
            <a:pPr marL="426645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 </a:t>
            </a:r>
            <a:r>
              <a:rPr lang="en-US" dirty="0"/>
              <a:t> to notice only</a:t>
            </a:r>
            <a:r>
              <a:rPr lang="en-US" i="1" dirty="0"/>
              <a:t> selected</a:t>
            </a:r>
            <a:r>
              <a:rPr lang="en-US" dirty="0"/>
              <a:t> features of the </a:t>
            </a:r>
            <a:r>
              <a:rPr lang="en-US" dirty="0" smtClean="0"/>
              <a:t>text</a:t>
            </a:r>
          </a:p>
          <a:p>
            <a:pPr marL="426645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i="1" dirty="0" smtClean="0">
                <a:latin typeface="Lucida Calligraphy" pitchFamily="66" charset="0"/>
              </a:rPr>
              <a:t>   (this is the first step before interpreting your observations)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1.  </a:t>
            </a:r>
            <a:r>
              <a:rPr lang="en-US" b="1" dirty="0">
                <a:solidFill>
                  <a:srgbClr val="C00000"/>
                </a:solidFill>
              </a:rPr>
              <a:t>c</a:t>
            </a:r>
            <a:r>
              <a:rPr lang="en-US" b="1" dirty="0" smtClean="0">
                <a:solidFill>
                  <a:srgbClr val="C00000"/>
                </a:solidFill>
              </a:rPr>
              <a:t>lose read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Jenn\AppData\Local\Microsoft\Windows\Temporary Internet Files\Content.IE5\N8TCF0MP\MC9000563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2362200"/>
            <a:ext cx="1827886" cy="17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3200" b="1" dirty="0"/>
              <a:t>"Annotating" means underlining or highlighting key words and </a:t>
            </a:r>
            <a:r>
              <a:rPr lang="en-US" sz="3200" b="1" dirty="0" smtClean="0"/>
              <a:t>phrases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sz="2400" dirty="0" smtClean="0"/>
              <a:t>anything </a:t>
            </a:r>
            <a:r>
              <a:rPr lang="en-US" sz="2400" dirty="0"/>
              <a:t>that strikes you as surprising or </a:t>
            </a:r>
            <a:r>
              <a:rPr lang="en-US" sz="2400" dirty="0" smtClean="0"/>
              <a:t>significant, or…</a:t>
            </a:r>
          </a:p>
          <a:p>
            <a:pPr marL="426645" lvl="1" indent="0">
              <a:buNone/>
            </a:pPr>
            <a:r>
              <a:rPr lang="en-US" sz="2400" dirty="0" smtClean="0"/>
              <a:t>    that raises questions</a:t>
            </a:r>
          </a:p>
          <a:p>
            <a:pPr lvl="8">
              <a:buFont typeface="Wingdings" pitchFamily="2" charset="2"/>
              <a:buChar char="ü"/>
            </a:pPr>
            <a:r>
              <a:rPr lang="en-US" sz="2400" dirty="0"/>
              <a:t>a</a:t>
            </a:r>
            <a:r>
              <a:rPr lang="en-US" sz="2400" dirty="0" smtClean="0"/>
              <a:t>nd…</a:t>
            </a:r>
          </a:p>
          <a:p>
            <a:pPr lvl="1">
              <a:buFont typeface="Wingdings" pitchFamily="2" charset="2"/>
              <a:buChar char="ü"/>
            </a:pPr>
            <a:endParaRPr lang="en-US" sz="2400" dirty="0"/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m</a:t>
            </a:r>
            <a:r>
              <a:rPr lang="en-US" sz="2400" dirty="0" smtClean="0"/>
              <a:t>aking notes in the margins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2.  annotation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Jenn\AppData\Local\Microsoft\Windows\Temporary Internet Files\Content.IE5\V8446EJ3\MC900389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69" y="4038600"/>
            <a:ext cx="1048817" cy="18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362200"/>
            <a:ext cx="10157354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author’s </a:t>
            </a:r>
            <a:r>
              <a:rPr lang="en-US" dirty="0"/>
              <a:t>reason for </a:t>
            </a:r>
            <a:r>
              <a:rPr lang="en-US" dirty="0" smtClean="0"/>
              <a:t>writing</a:t>
            </a:r>
          </a:p>
          <a:p>
            <a:pPr marL="0" indent="0">
              <a:buNone/>
            </a:pPr>
            <a:endParaRPr lang="en-US" dirty="0" smtClean="0"/>
          </a:p>
          <a:p>
            <a:pPr lvl="6">
              <a:buFont typeface="Wingdings" pitchFamily="2" charset="2"/>
              <a:buChar char="ü"/>
            </a:pPr>
            <a:r>
              <a:rPr lang="en-US" sz="2400" i="1" dirty="0" smtClean="0">
                <a:latin typeface="Lucida Calligraphy" pitchFamily="66" charset="0"/>
              </a:rPr>
              <a:t>Ask yourself…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What </a:t>
            </a:r>
            <a:r>
              <a:rPr lang="en-US" dirty="0"/>
              <a:t>is the author attempting to achieve by </a:t>
            </a:r>
            <a:r>
              <a:rPr lang="en-US" dirty="0" smtClean="0"/>
              <a:t>writing?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981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3.  </a:t>
            </a:r>
            <a:r>
              <a:rPr lang="en-US" b="1" dirty="0" smtClean="0">
                <a:solidFill>
                  <a:srgbClr val="C00000"/>
                </a:solidFill>
              </a:rPr>
              <a:t>author’s purpose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sz="3200" b="1" i="1" dirty="0">
                <a:solidFill>
                  <a:srgbClr val="C00000"/>
                </a:solidFill>
                <a:latin typeface="Lucida Calligraphy" pitchFamily="66" charset="0"/>
              </a:rPr>
              <a:t>a.k.a., author’s intent</a:t>
            </a:r>
            <a:r>
              <a:rPr lang="en-US" dirty="0">
                <a:solidFill>
                  <a:srgbClr val="C00000"/>
                </a:solidFill>
              </a:rPr>
              <a:t>)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Jenn\AppData\Local\Microsoft\Windows\Temporary Internet Files\Content.IE5\ES02E5C8\MM90017814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828800"/>
            <a:ext cx="282632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524000"/>
            <a:ext cx="10157354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 smtClean="0"/>
          </a:p>
          <a:p>
            <a:pPr>
              <a:buFont typeface="Wingdings" pitchFamily="2" charset="2"/>
              <a:buChar char="ü"/>
            </a:pPr>
            <a:endParaRPr lang="en-US" sz="3600" dirty="0"/>
          </a:p>
          <a:p>
            <a:pPr>
              <a:buFont typeface="Wingdings" pitchFamily="2" charset="2"/>
              <a:buChar char="ü"/>
            </a:pPr>
            <a:r>
              <a:rPr lang="en-US" sz="3600" dirty="0" smtClean="0"/>
              <a:t>something that the author is </a:t>
            </a:r>
            <a:r>
              <a:rPr lang="en-US" sz="3600" dirty="0"/>
              <a:t>trying </a:t>
            </a:r>
            <a:r>
              <a:rPr lang="en-US" sz="3600" dirty="0" smtClean="0"/>
              <a:t>to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600" dirty="0"/>
              <a:t>convince the reader </a:t>
            </a:r>
            <a:r>
              <a:rPr lang="en-US" sz="3600" dirty="0" smtClean="0"/>
              <a:t>of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4.  claim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Jenn\AppData\Local\Microsoft\Windows\Temporary Internet Files\Content.IE5\BGMERC7E\MC9002330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52400"/>
            <a:ext cx="2601362" cy="264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t</a:t>
            </a:r>
            <a:r>
              <a:rPr lang="en-US" sz="3200" dirty="0" smtClean="0"/>
              <a:t>he act of quoting an authority on a subject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5.  citation/to cite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Jenn\AppData\Local\Microsoft\Windows\Temporary Internet Files\Content.IE5\ES02E5C8\MC9002821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2" y="3810000"/>
            <a:ext cx="3971682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n-US" sz="3200" dirty="0" smtClean="0"/>
              <a:t>to study something closely and carefully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t</a:t>
            </a:r>
            <a:r>
              <a:rPr lang="en-US" sz="3200" dirty="0" smtClean="0"/>
              <a:t>o learn the nature and relationship of its parts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smtClean="0"/>
              <a:t>by a close and careful examination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6.  analysis/to analyze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Jenn\AppData\Local\Microsoft\Windows\Temporary Internet Files\Content.IE5\N8TCF0MP\MC9004393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012" y="457200"/>
            <a:ext cx="219456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c</a:t>
            </a:r>
            <a:r>
              <a:rPr lang="en-US" sz="3200" dirty="0" smtClean="0"/>
              <a:t>lear and complete</a:t>
            </a:r>
          </a:p>
          <a:p>
            <a:pPr>
              <a:buFont typeface="Wingdings" pitchFamily="2" charset="2"/>
              <a:buChar char="ü"/>
            </a:pP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l</a:t>
            </a:r>
            <a:r>
              <a:rPr lang="en-US" sz="3200" dirty="0" smtClean="0"/>
              <a:t>eaving no doubt about the meaning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7.  explicit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Jenn\AppData\Local\Microsoft\Windows\Temporary Internet Files\Content.IE5\BGMERC7E\MC9002934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1524000"/>
            <a:ext cx="478568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a</a:t>
            </a:r>
            <a:r>
              <a:rPr lang="en-US" sz="3200" dirty="0" smtClean="0"/>
              <a:t> conclusion or opinion that is formed because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of known facts or evidence in a text combined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 smtClean="0"/>
              <a:t>with knowledge of past experiences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8.  inference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Jenn\AppData\Local\Microsoft\Windows\Temporary Internet Files\Content.IE5\BGMERC7E\MC9000596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3810000"/>
            <a:ext cx="388620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S103460615 (1)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 (1)</Template>
  <TotalTime>0</TotalTime>
  <Words>274</Words>
  <Application>Microsoft Office PowerPoint</Application>
  <PresentationFormat>Custom</PresentationFormat>
  <Paragraphs>79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TS103460615 (1)</vt:lpstr>
      <vt:lpstr>Reading and Responding Academic Terminology</vt:lpstr>
      <vt:lpstr>1.  close read </vt:lpstr>
      <vt:lpstr>2.  annotation</vt:lpstr>
      <vt:lpstr>3.  author’s purpose   (a.k.a., author’s intent) </vt:lpstr>
      <vt:lpstr>4.  claim</vt:lpstr>
      <vt:lpstr>5.  citation/to cite</vt:lpstr>
      <vt:lpstr>6.  analysis/to analyze</vt:lpstr>
      <vt:lpstr>7.  explicit</vt:lpstr>
      <vt:lpstr>8.  inference</vt:lpstr>
      <vt:lpstr>9.  summary</vt:lpstr>
      <vt:lpstr>10.  audience</vt:lpstr>
      <vt:lpstr>11.  genre</vt:lpstr>
      <vt:lpstr>12.  T.A.G.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2013-08-26T06:52:03Z</dcterms:created>
  <dcterms:modified xsi:type="dcterms:W3CDTF">2013-08-26T09:19:57Z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